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6"/>
  </p:notesMasterIdLst>
  <p:sldIdLst>
    <p:sldId id="497" r:id="rId3"/>
    <p:sldId id="530" r:id="rId4"/>
    <p:sldId id="599" r:id="rId5"/>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2924" autoAdjust="0"/>
  </p:normalViewPr>
  <p:slideViewPr>
    <p:cSldViewPr snapToGrid="0" snapToObjects="1">
      <p:cViewPr varScale="1">
        <p:scale>
          <a:sx n="95" d="100"/>
          <a:sy n="95" d="100"/>
        </p:scale>
        <p:origin x="557"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3.xml"/><Relationship Id="rId1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6-10-2018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session learn how Oracle JavaScript Extension Toolkit composite components enable a higher level of productivity, agility, and maintainability of rich client web applications. The reusable components can be shared across pages, applications, and teams—and even across the global community. The components can be developed separately from the applications that consume them and can be deployed and updated independently. They are also well-suited to be used as the user interface for a microservice that is mashed up in a larger web application or portal. Learn the why and how of Oracle JavaScript Extension Toolkit composite components, tooling to use for productivity and agility, and a proven approach for microservice UI implementation.</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a:t>
            </a:fld>
            <a:endParaRPr lang="nl-NL"/>
          </a:p>
        </p:txBody>
      </p:sp>
    </p:spTree>
    <p:extLst>
      <p:ext uri="{BB962C8B-B14F-4D97-AF65-F5344CB8AC3E}">
        <p14:creationId xmlns:p14="http://schemas.microsoft.com/office/powerpoint/2010/main" val="3147615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A9710CDB-38B1-8E43-A846-6FE3B07A872E}" type="datetime1">
              <a:rPr lang="en-US" noProof="0" smtClean="0"/>
              <a:t>10/6/2018</a:t>
            </a:fld>
            <a:endParaRPr lang="nl-NL" noProof="0" dirty="0"/>
          </a:p>
        </p:txBody>
      </p:sp>
      <p:sp>
        <p:nvSpPr>
          <p:cNvPr id="6" name="Footer Placeholder 5"/>
          <p:cNvSpPr>
            <a:spLocks noGrp="1"/>
          </p:cNvSpPr>
          <p:nvPr>
            <p:ph type="ftr" sz="quarter" idx="11"/>
          </p:nvPr>
        </p:nvSpPr>
        <p:spPr/>
        <p:txBody>
          <a:bodyPr/>
          <a:lstStyle/>
          <a:p>
            <a:r>
              <a:rPr lang="en-US" noProof="0" dirty="0"/>
              <a:t>Creating, Publishing and Reusing an Oracle JET Composite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10/6/2018</a:t>
            </a:fld>
            <a:endParaRPr lang="nl-NL"/>
          </a:p>
        </p:txBody>
      </p:sp>
      <p:sp>
        <p:nvSpPr>
          <p:cNvPr id="6" name="Footer Placeholder 5"/>
          <p:cNvSpPr>
            <a:spLocks noGrp="1"/>
          </p:cNvSpPr>
          <p:nvPr>
            <p:ph type="ftr" sz="quarter" idx="11"/>
          </p:nvPr>
        </p:nvSpPr>
        <p:spPr/>
        <p:txBody>
          <a:bodyPr/>
          <a:lstStyle/>
          <a:p>
            <a:r>
              <a:rPr lang="en-US" dirty="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10/6/2018</a:t>
            </a:fld>
            <a:endParaRPr lang="nl-NL"/>
          </a:p>
        </p:txBody>
      </p:sp>
      <p:sp>
        <p:nvSpPr>
          <p:cNvPr id="6" name="Footer Placeholder 5"/>
          <p:cNvSpPr>
            <a:spLocks noGrp="1"/>
          </p:cNvSpPr>
          <p:nvPr>
            <p:ph type="ftr" sz="quarter" idx="11"/>
          </p:nvPr>
        </p:nvSpPr>
        <p:spPr/>
        <p:txBody>
          <a:bodyPr/>
          <a:lstStyle/>
          <a:p>
            <a:r>
              <a:rPr lang="en-US" dirty="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10/6/2018</a:t>
            </a:fld>
            <a:endParaRPr lang="nl-NL"/>
          </a:p>
        </p:txBody>
      </p:sp>
      <p:sp>
        <p:nvSpPr>
          <p:cNvPr id="6" name="Footer Placeholder 5"/>
          <p:cNvSpPr>
            <a:spLocks noGrp="1"/>
          </p:cNvSpPr>
          <p:nvPr>
            <p:ph type="ftr" sz="quarter" idx="11"/>
          </p:nvPr>
        </p:nvSpPr>
        <p:spPr/>
        <p:txBody>
          <a:bodyPr/>
          <a:lstStyle/>
          <a:p>
            <a:r>
              <a:rPr lang="en-US" dirty="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10/6/2018</a:t>
            </a:fld>
            <a:endParaRPr lang="nl-NL"/>
          </a:p>
        </p:txBody>
      </p:sp>
      <p:sp>
        <p:nvSpPr>
          <p:cNvPr id="3" name="Footer Placeholder 2"/>
          <p:cNvSpPr>
            <a:spLocks noGrp="1"/>
          </p:cNvSpPr>
          <p:nvPr>
            <p:ph type="ftr" sz="quarter" idx="11"/>
          </p:nvPr>
        </p:nvSpPr>
        <p:spPr/>
        <p:txBody>
          <a:bodyPr/>
          <a:lstStyle/>
          <a:p>
            <a:r>
              <a:rPr lang="en-US" dirty="0"/>
              <a:t>Creating, Publishing and Reusing an Oracle JET Composite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05216DA-0E4B-CC41-ACBF-76C3BC02E189}" type="datetime1">
              <a:rPr lang="en-US" smtClean="0"/>
              <a:t>10/6/2018</a:t>
            </a:fld>
            <a:endParaRPr lang="nl-NL"/>
          </a:p>
        </p:txBody>
      </p:sp>
      <p:sp>
        <p:nvSpPr>
          <p:cNvPr id="5" name="Footer Placeholder 4"/>
          <p:cNvSpPr>
            <a:spLocks noGrp="1"/>
          </p:cNvSpPr>
          <p:nvPr>
            <p:ph type="ftr" sz="quarter" idx="11"/>
          </p:nvPr>
        </p:nvSpPr>
        <p:spPr/>
        <p:txBody>
          <a:bodyPr/>
          <a:lstStyle/>
          <a:p>
            <a:r>
              <a:rPr lang="en-US" dirty="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10/6/2018</a:t>
            </a:fld>
            <a:endParaRPr lang="nl-NL"/>
          </a:p>
        </p:txBody>
      </p:sp>
      <p:sp>
        <p:nvSpPr>
          <p:cNvPr id="5" name="Footer Placeholder 4"/>
          <p:cNvSpPr>
            <a:spLocks noGrp="1"/>
          </p:cNvSpPr>
          <p:nvPr>
            <p:ph type="ftr" sz="quarter" idx="11"/>
          </p:nvPr>
        </p:nvSpPr>
        <p:spPr/>
        <p:txBody>
          <a:bodyPr/>
          <a:lstStyle/>
          <a:p>
            <a:r>
              <a:rPr lang="en-US" dirty="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10/6/2018</a:t>
            </a:fld>
            <a:endParaRPr lang="nl-NL"/>
          </a:p>
        </p:txBody>
      </p:sp>
      <p:sp>
        <p:nvSpPr>
          <p:cNvPr id="5" name="Footer Placeholder 4"/>
          <p:cNvSpPr>
            <a:spLocks noGrp="1"/>
          </p:cNvSpPr>
          <p:nvPr>
            <p:ph type="ftr" sz="quarter" idx="11"/>
          </p:nvPr>
        </p:nvSpPr>
        <p:spPr/>
        <p:txBody>
          <a:bodyPr/>
          <a:lstStyle/>
          <a:p>
            <a:r>
              <a:rPr lang="en-US" dirty="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10/6/2018</a:t>
            </a:fld>
            <a:endParaRPr lang="nl-NL"/>
          </a:p>
        </p:txBody>
      </p:sp>
      <p:sp>
        <p:nvSpPr>
          <p:cNvPr id="8" name="Footer Placeholder 7"/>
          <p:cNvSpPr>
            <a:spLocks noGrp="1"/>
          </p:cNvSpPr>
          <p:nvPr>
            <p:ph type="ftr" sz="quarter" idx="11"/>
          </p:nvPr>
        </p:nvSpPr>
        <p:spPr/>
        <p:txBody>
          <a:bodyPr/>
          <a:lstStyle/>
          <a:p>
            <a:r>
              <a:rPr lang="en-US" dirty="0"/>
              <a:t>Creating, Publishing and Reusing an Oracle JET Composite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10/6/2018</a:t>
            </a:fld>
            <a:endParaRPr lang="nl-NL"/>
          </a:p>
        </p:txBody>
      </p:sp>
      <p:sp>
        <p:nvSpPr>
          <p:cNvPr id="6" name="Footer Placeholder 5"/>
          <p:cNvSpPr>
            <a:spLocks noGrp="1"/>
          </p:cNvSpPr>
          <p:nvPr>
            <p:ph type="ftr" sz="quarter" idx="11"/>
          </p:nvPr>
        </p:nvSpPr>
        <p:spPr/>
        <p:txBody>
          <a:bodyPr/>
          <a:lstStyle/>
          <a:p>
            <a:r>
              <a:rPr lang="en-US" dirty="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A9710CDB-38B1-8E43-A846-6FE3B07A872E}" type="datetime1">
              <a:rPr lang="en-US" noProof="0" smtClean="0"/>
              <a:t>10/6/2018</a:t>
            </a:fld>
            <a:endParaRPr lang="nl-NL" noProof="0" dirty="0"/>
          </a:p>
        </p:txBody>
      </p:sp>
      <p:sp>
        <p:nvSpPr>
          <p:cNvPr id="6" name="Footer Placeholder 5"/>
          <p:cNvSpPr>
            <a:spLocks noGrp="1"/>
          </p:cNvSpPr>
          <p:nvPr>
            <p:ph type="ftr" sz="quarter" idx="11"/>
          </p:nvPr>
        </p:nvSpPr>
        <p:spPr/>
        <p:txBody>
          <a:bodyPr/>
          <a:lstStyle/>
          <a:p>
            <a:r>
              <a:rPr lang="en-US" noProof="0" dirty="0"/>
              <a:t>Creating, Publishing and Reusing an Oracle JET Composite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61" Type="http://schemas.openxmlformats.org/officeDocument/2006/relationships/slideLayout" Target="../slideLayouts/slideLayout76.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10/6/2018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dirty="0"/>
              <a:t>Creating, Publishing and Reusing an Oracle JET Composite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b="0" dirty="0"/>
              <a:t>Oracle JavaScript Extension Toolkit Web Components Bring Agility to App Development</a:t>
            </a:r>
            <a:endParaRPr lang="nl-NL" sz="24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5273944" cy="607859"/>
          </a:xfrm>
          <a:prstGeom prst="rect">
            <a:avLst/>
          </a:prstGeom>
          <a:noFill/>
        </p:spPr>
        <p:txBody>
          <a:bodyPr wrap="none" lIns="0" tIns="0" rIns="0" bIns="0" rtlCol="0">
            <a:spAutoFit/>
          </a:bodyPr>
          <a:lstStyle/>
          <a:p>
            <a:r>
              <a:rPr lang="en-US" sz="1300" dirty="0"/>
              <a:t>Lucas Jellema, CTO of AMIS, Oracle Developer Champion</a:t>
            </a:r>
          </a:p>
          <a:p>
            <a:r>
              <a:rPr lang="en-US" sz="1300" dirty="0"/>
              <a:t>Oracle OpenWorld 2018, San Francisco, USA</a:t>
            </a:r>
          </a:p>
          <a:p>
            <a:r>
              <a:rPr lang="en-US" dirty="0"/>
              <a:t>Tuesday, Oct 23, 3:45 p.m. - 4:30 p.m. | Moscone West - Room 3020</a:t>
            </a:r>
            <a:endParaRPr lang="nl-NL" sz="1300" dirty="0" err="1"/>
          </a:p>
        </p:txBody>
      </p:sp>
      <p:sp>
        <p:nvSpPr>
          <p:cNvPr id="2" name="Text Placeholder 1"/>
          <p:cNvSpPr>
            <a:spLocks noGrp="1"/>
          </p:cNvSpPr>
          <p:nvPr>
            <p:ph type="body" idx="14"/>
          </p:nvPr>
        </p:nvSpPr>
        <p:spPr/>
        <p:txBody>
          <a:bodyPr/>
          <a:lstStyle/>
          <a:p>
            <a:endParaRPr lang="nl-NL"/>
          </a:p>
        </p:txBody>
      </p:sp>
      <p:pic>
        <p:nvPicPr>
          <p:cNvPr id="12" name="Picture 11"/>
          <p:cNvPicPr>
            <a:picLocks noChangeAspect="1"/>
          </p:cNvPicPr>
          <p:nvPr/>
        </p:nvPicPr>
        <p:blipFill>
          <a:blip r:embed="rId3"/>
          <a:stretch>
            <a:fillRect/>
          </a:stretch>
        </p:blipFill>
        <p:spPr>
          <a:xfrm>
            <a:off x="642626" y="973193"/>
            <a:ext cx="4420288" cy="2061760"/>
          </a:xfrm>
          <a:prstGeom prst="rect">
            <a:avLst/>
          </a:prstGeom>
        </p:spPr>
      </p:pic>
      <p:pic>
        <p:nvPicPr>
          <p:cNvPr id="10" name="Picture 2" descr="Image result for oracle je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5540" y="2824741"/>
            <a:ext cx="960422" cy="96042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838C4742-271D-43B8-9B4F-9D6EE35964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234" y="3585393"/>
            <a:ext cx="748487" cy="11081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961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JET Web Component</a:t>
            </a:r>
            <a:endParaRPr lang="nl-NL" dirty="0"/>
          </a:p>
        </p:txBody>
      </p:sp>
      <p:sp>
        <p:nvSpPr>
          <p:cNvPr id="6" name="Content Placeholder 5"/>
          <p:cNvSpPr>
            <a:spLocks noGrp="1"/>
          </p:cNvSpPr>
          <p:nvPr>
            <p:ph idx="1"/>
          </p:nvPr>
        </p:nvSpPr>
        <p:spPr>
          <a:xfrm>
            <a:off x="720003" y="936000"/>
            <a:ext cx="7487997" cy="3780000"/>
          </a:xfrm>
        </p:spPr>
        <p:txBody>
          <a:bodyPr/>
          <a:lstStyle/>
          <a:p>
            <a:r>
              <a:rPr lang="en-US" dirty="0"/>
              <a:t>A reusable building block – encapsulated with a well defined interface</a:t>
            </a:r>
          </a:p>
          <a:p>
            <a:r>
              <a:rPr lang="en-US" dirty="0"/>
              <a:t>Created using HTML, CSS, JavaScript, JET resources, other JET Web components</a:t>
            </a:r>
          </a:p>
          <a:p>
            <a:r>
              <a:rPr lang="en-US" dirty="0"/>
              <a:t>Packaged in a Zip file that can be shared with any application and any team</a:t>
            </a:r>
          </a:p>
          <a:p>
            <a:r>
              <a:rPr lang="en-US" dirty="0"/>
              <a:t>Easily ‘injected’ into a JET application</a:t>
            </a:r>
          </a:p>
          <a:p>
            <a:pPr lvl="1"/>
            <a:r>
              <a:rPr lang="en-US" dirty="0"/>
              <a:t>copy contents of zip-file to specific directory</a:t>
            </a:r>
          </a:p>
          <a:p>
            <a:r>
              <a:rPr lang="en-US" dirty="0"/>
              <a:t>And easily used in a page</a:t>
            </a:r>
          </a:p>
          <a:p>
            <a:pPr lvl="1"/>
            <a:r>
              <a:rPr lang="en-US" dirty="0"/>
              <a:t>Add tag to View</a:t>
            </a:r>
          </a:p>
          <a:p>
            <a:pPr lvl="1"/>
            <a:r>
              <a:rPr lang="en-US" dirty="0"/>
              <a:t>Load module in </a:t>
            </a:r>
            <a:r>
              <a:rPr lang="en-US" dirty="0" err="1"/>
              <a:t>ViewModel</a:t>
            </a:r>
            <a:endParaRPr lang="nl-NL" dirty="0"/>
          </a:p>
        </p:txBody>
      </p:sp>
      <p:sp>
        <p:nvSpPr>
          <p:cNvPr id="3" name="Footer Placeholder 2"/>
          <p:cNvSpPr>
            <a:spLocks noGrp="1"/>
          </p:cNvSpPr>
          <p:nvPr>
            <p:ph type="ftr" sz="quarter" idx="11"/>
          </p:nvPr>
        </p:nvSpPr>
        <p:spPr/>
        <p:txBody>
          <a:bodyPr/>
          <a:lstStyle/>
          <a:p>
            <a:r>
              <a:rPr lang="en-US" noProof="0" dirty="0"/>
              <a:t>Creating Oracle JET Composite </a:t>
            </a:r>
            <a:r>
              <a:rPr lang="en-US" noProof="0" dirty="0" err="1"/>
              <a:t>Conponents</a:t>
            </a:r>
            <a:r>
              <a:rPr lang="en-US" noProof="0" dirty="0"/>
              <a:t> with </a:t>
            </a:r>
            <a:r>
              <a:rPr lang="en-US" noProof="0" dirty="0" err="1"/>
              <a:t>OpenLayers</a:t>
            </a:r>
            <a:r>
              <a:rPr lang="nl-NL" noProof="0" dirty="0"/>
              <a:t>?</a:t>
            </a:r>
          </a:p>
        </p:txBody>
      </p:sp>
      <p:sp>
        <p:nvSpPr>
          <p:cNvPr id="4" name="Slide Number Placeholder 3"/>
          <p:cNvSpPr>
            <a:spLocks noGrp="1"/>
          </p:cNvSpPr>
          <p:nvPr>
            <p:ph type="sldNum" sz="quarter" idx="12"/>
          </p:nvPr>
        </p:nvSpPr>
        <p:spPr/>
        <p:txBody>
          <a:bodyPr/>
          <a:lstStyle/>
          <a:p>
            <a:fld id="{14F1411D-0280-154F-AEAC-4C20B7AA46B2}" type="slidenum">
              <a:rPr lang="nl-NL" noProof="0" smtClean="0"/>
              <a:t>2</a:t>
            </a:fld>
            <a:endParaRPr lang="nl-NL" noProof="0" dirty="0"/>
          </a:p>
        </p:txBody>
      </p:sp>
      <p:sp>
        <p:nvSpPr>
          <p:cNvPr id="7" name="Rounded Rectangle 6"/>
          <p:cNvSpPr/>
          <p:nvPr/>
        </p:nvSpPr>
        <p:spPr>
          <a:xfrm>
            <a:off x="4303351" y="2453723"/>
            <a:ext cx="1604506" cy="66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JET WC</a:t>
            </a:r>
          </a:p>
          <a:p>
            <a:pPr algn="ctr"/>
            <a:r>
              <a:rPr lang="en-US" b="1" dirty="0" err="1"/>
              <a:t>InputSmiley</a:t>
            </a:r>
            <a:endParaRPr lang="nl-NL" b="1" dirty="0"/>
          </a:p>
        </p:txBody>
      </p:sp>
      <p:sp>
        <p:nvSpPr>
          <p:cNvPr id="8" name="Rectangle 7"/>
          <p:cNvSpPr/>
          <p:nvPr/>
        </p:nvSpPr>
        <p:spPr>
          <a:xfrm>
            <a:off x="1763486" y="3486150"/>
            <a:ext cx="3204514" cy="12298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My JET Application</a:t>
            </a:r>
          </a:p>
          <a:p>
            <a:pPr algn="ctr"/>
            <a:endParaRPr lang="en-US" dirty="0"/>
          </a:p>
          <a:p>
            <a:pPr algn="ctr"/>
            <a:endParaRPr lang="en-US" dirty="0"/>
          </a:p>
          <a:p>
            <a:pPr algn="ctr"/>
            <a:endParaRPr lang="nl-NL" dirty="0"/>
          </a:p>
        </p:txBody>
      </p:sp>
      <p:sp>
        <p:nvSpPr>
          <p:cNvPr id="9" name="Rectangle 8"/>
          <p:cNvSpPr/>
          <p:nvPr/>
        </p:nvSpPr>
        <p:spPr>
          <a:xfrm>
            <a:off x="5442858" y="3486150"/>
            <a:ext cx="3204514" cy="12298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Your JET Application</a:t>
            </a:r>
          </a:p>
          <a:p>
            <a:pPr algn="ctr"/>
            <a:endParaRPr lang="en-US" dirty="0"/>
          </a:p>
          <a:p>
            <a:pPr algn="ctr"/>
            <a:endParaRPr lang="en-US" dirty="0"/>
          </a:p>
          <a:p>
            <a:pPr algn="ctr"/>
            <a:endParaRPr lang="nl-NL" dirty="0"/>
          </a:p>
        </p:txBody>
      </p:sp>
      <p:cxnSp>
        <p:nvCxnSpPr>
          <p:cNvPr id="11" name="Elbow Connector 10"/>
          <p:cNvCxnSpPr>
            <a:stCxn id="7" idx="2"/>
          </p:cNvCxnSpPr>
          <p:nvPr/>
        </p:nvCxnSpPr>
        <p:spPr>
          <a:xfrm rot="5400000">
            <a:off x="4272302" y="3267772"/>
            <a:ext cx="986045" cy="680561"/>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967178"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JET WC</a:t>
            </a:r>
          </a:p>
          <a:p>
            <a:pPr algn="ctr"/>
            <a:r>
              <a:rPr lang="en-US" sz="800" b="1" dirty="0" err="1"/>
              <a:t>InputSmiley</a:t>
            </a:r>
            <a:endParaRPr lang="nl-NL" sz="800" b="1" dirty="0"/>
          </a:p>
        </p:txBody>
      </p:sp>
      <p:sp>
        <p:nvSpPr>
          <p:cNvPr id="15" name="Rounded Rectangle 14"/>
          <p:cNvSpPr/>
          <p:nvPr/>
        </p:nvSpPr>
        <p:spPr>
          <a:xfrm>
            <a:off x="5577801"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JET WC</a:t>
            </a:r>
          </a:p>
          <a:p>
            <a:pPr algn="ctr"/>
            <a:r>
              <a:rPr lang="en-US" sz="800" b="1" dirty="0" err="1"/>
              <a:t>InputSmiley</a:t>
            </a:r>
            <a:endParaRPr lang="nl-NL" sz="800" b="1" dirty="0"/>
          </a:p>
        </p:txBody>
      </p:sp>
      <p:cxnSp>
        <p:nvCxnSpPr>
          <p:cNvPr id="17" name="Elbow Connector 16"/>
          <p:cNvCxnSpPr>
            <a:stCxn id="7" idx="2"/>
          </p:cNvCxnSpPr>
          <p:nvPr/>
        </p:nvCxnSpPr>
        <p:spPr>
          <a:xfrm rot="16200000" flipH="1">
            <a:off x="5065521" y="3155112"/>
            <a:ext cx="986045" cy="905879"/>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23680" y="4024993"/>
            <a:ext cx="771134"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Page A</a:t>
            </a:r>
          </a:p>
          <a:p>
            <a:pPr algn="ctr"/>
            <a:endParaRPr lang="en-US" sz="1200" dirty="0"/>
          </a:p>
          <a:p>
            <a:pPr algn="ctr"/>
            <a:endParaRPr lang="nl-NL" sz="1200" dirty="0"/>
          </a:p>
        </p:txBody>
      </p:sp>
      <p:sp>
        <p:nvSpPr>
          <p:cNvPr id="20" name="Rectangle 19"/>
          <p:cNvSpPr/>
          <p:nvPr/>
        </p:nvSpPr>
        <p:spPr>
          <a:xfrm>
            <a:off x="7629558" y="4024993"/>
            <a:ext cx="794442"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Page B</a:t>
            </a:r>
          </a:p>
          <a:p>
            <a:pPr algn="ctr"/>
            <a:endParaRPr lang="en-US" sz="1200" dirty="0"/>
          </a:p>
          <a:p>
            <a:pPr algn="ctr"/>
            <a:endParaRPr lang="nl-NL" sz="1200" dirty="0"/>
          </a:p>
        </p:txBody>
      </p:sp>
      <p:sp>
        <p:nvSpPr>
          <p:cNvPr id="21" name="Rounded Rectangle 20"/>
          <p:cNvSpPr/>
          <p:nvPr/>
        </p:nvSpPr>
        <p:spPr>
          <a:xfrm>
            <a:off x="6792688" y="4274004"/>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&lt;input-smiley&gt;</a:t>
            </a:r>
            <a:endParaRPr lang="nl-NL" sz="800" dirty="0"/>
          </a:p>
        </p:txBody>
      </p:sp>
      <p:sp>
        <p:nvSpPr>
          <p:cNvPr id="22" name="Rounded Rectangle 21"/>
          <p:cNvSpPr/>
          <p:nvPr/>
        </p:nvSpPr>
        <p:spPr>
          <a:xfrm>
            <a:off x="7725986" y="425255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
        <p:nvSpPr>
          <p:cNvPr id="23" name="Rounded Rectangle 22"/>
          <p:cNvSpPr/>
          <p:nvPr/>
        </p:nvSpPr>
        <p:spPr>
          <a:xfrm>
            <a:off x="7725986" y="435768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
        <p:nvSpPr>
          <p:cNvPr id="24" name="Rounded Rectangle 23"/>
          <p:cNvSpPr/>
          <p:nvPr/>
        </p:nvSpPr>
        <p:spPr>
          <a:xfrm>
            <a:off x="7725986" y="446281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
        <p:nvSpPr>
          <p:cNvPr id="25" name="Rectangle 24"/>
          <p:cNvSpPr/>
          <p:nvPr/>
        </p:nvSpPr>
        <p:spPr>
          <a:xfrm>
            <a:off x="1929605" y="4037239"/>
            <a:ext cx="771134"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Page 1</a:t>
            </a:r>
          </a:p>
          <a:p>
            <a:pPr algn="ctr"/>
            <a:endParaRPr lang="en-US" sz="1200" dirty="0"/>
          </a:p>
          <a:p>
            <a:pPr algn="ctr"/>
            <a:endParaRPr lang="nl-NL" sz="1200" dirty="0"/>
          </a:p>
        </p:txBody>
      </p:sp>
      <p:sp>
        <p:nvSpPr>
          <p:cNvPr id="26" name="Rectangle 25"/>
          <p:cNvSpPr/>
          <p:nvPr/>
        </p:nvSpPr>
        <p:spPr>
          <a:xfrm>
            <a:off x="2835483" y="4037239"/>
            <a:ext cx="794442"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Page 2</a:t>
            </a:r>
          </a:p>
          <a:p>
            <a:pPr algn="ctr"/>
            <a:endParaRPr lang="en-US" sz="1200" dirty="0"/>
          </a:p>
          <a:p>
            <a:pPr algn="ctr"/>
            <a:endParaRPr lang="nl-NL" sz="1200" dirty="0"/>
          </a:p>
        </p:txBody>
      </p:sp>
      <p:sp>
        <p:nvSpPr>
          <p:cNvPr id="27" name="Rounded Rectangle 26"/>
          <p:cNvSpPr/>
          <p:nvPr/>
        </p:nvSpPr>
        <p:spPr>
          <a:xfrm>
            <a:off x="1998613" y="4286250"/>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&lt;input-smiley&gt;</a:t>
            </a:r>
            <a:endParaRPr lang="nl-NL" sz="800" dirty="0"/>
          </a:p>
        </p:txBody>
      </p:sp>
      <p:sp>
        <p:nvSpPr>
          <p:cNvPr id="28" name="Rounded Rectangle 27"/>
          <p:cNvSpPr/>
          <p:nvPr/>
        </p:nvSpPr>
        <p:spPr>
          <a:xfrm>
            <a:off x="2931911" y="426480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
        <p:nvSpPr>
          <p:cNvPr id="29" name="Rounded Rectangle 28"/>
          <p:cNvSpPr/>
          <p:nvPr/>
        </p:nvSpPr>
        <p:spPr>
          <a:xfrm>
            <a:off x="2931911" y="436993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Tree>
    <p:extLst>
      <p:ext uri="{BB962C8B-B14F-4D97-AF65-F5344CB8AC3E}">
        <p14:creationId xmlns:p14="http://schemas.microsoft.com/office/powerpoint/2010/main" val="61359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4" grpId="0" animBg="1"/>
      <p:bldP spid="1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ECBB0-CDA0-4ABA-B8E8-AA0DB3D6F773}"/>
              </a:ext>
            </a:extLst>
          </p:cNvPr>
          <p:cNvSpPr>
            <a:spLocks noGrp="1"/>
          </p:cNvSpPr>
          <p:nvPr>
            <p:ph type="title"/>
          </p:nvPr>
        </p:nvSpPr>
        <p:spPr/>
        <p:txBody>
          <a:bodyPr/>
          <a:lstStyle/>
          <a:p>
            <a:r>
              <a:rPr lang="nl-NL" dirty="0" err="1"/>
              <a:t>Importance</a:t>
            </a:r>
            <a:r>
              <a:rPr lang="nl-NL" dirty="0"/>
              <a:t> of JET </a:t>
            </a:r>
            <a:r>
              <a:rPr lang="nl-NL" dirty="0" err="1"/>
              <a:t>WebComponents</a:t>
            </a:r>
            <a:endParaRPr lang="en-NL" dirty="0"/>
          </a:p>
        </p:txBody>
      </p:sp>
      <p:sp>
        <p:nvSpPr>
          <p:cNvPr id="3" name="Content Placeholder 2">
            <a:extLst>
              <a:ext uri="{FF2B5EF4-FFF2-40B4-BE49-F238E27FC236}">
                <a16:creationId xmlns:a16="http://schemas.microsoft.com/office/drawing/2014/main" id="{81D03A57-0D27-409D-BA2F-57F4E8F1CD3C}"/>
              </a:ext>
            </a:extLst>
          </p:cNvPr>
          <p:cNvSpPr>
            <a:spLocks noGrp="1"/>
          </p:cNvSpPr>
          <p:nvPr>
            <p:ph idx="1"/>
          </p:nvPr>
        </p:nvSpPr>
        <p:spPr/>
        <p:txBody>
          <a:bodyPr/>
          <a:lstStyle/>
          <a:p>
            <a:r>
              <a:rPr lang="nl-NL" dirty="0" err="1"/>
              <a:t>Reuse</a:t>
            </a:r>
            <a:r>
              <a:rPr lang="nl-NL" dirty="0"/>
              <a:t> – </a:t>
            </a:r>
            <a:r>
              <a:rPr lang="nl-NL" dirty="0" err="1"/>
              <a:t>across</a:t>
            </a:r>
            <a:r>
              <a:rPr lang="nl-NL" dirty="0"/>
              <a:t> </a:t>
            </a:r>
            <a:r>
              <a:rPr lang="nl-NL" dirty="0" err="1"/>
              <a:t>the</a:t>
            </a:r>
            <a:r>
              <a:rPr lang="nl-NL" dirty="0"/>
              <a:t> community </a:t>
            </a:r>
          </a:p>
          <a:p>
            <a:pPr lvl="1"/>
            <a:r>
              <a:rPr lang="nl-NL" dirty="0"/>
              <a:t>JET </a:t>
            </a:r>
            <a:r>
              <a:rPr lang="nl-NL" dirty="0" err="1"/>
              <a:t>WebComponent</a:t>
            </a:r>
            <a:r>
              <a:rPr lang="nl-NL" dirty="0"/>
              <a:t> Exchange</a:t>
            </a:r>
          </a:p>
          <a:p>
            <a:r>
              <a:rPr lang="nl-NL" dirty="0" err="1"/>
              <a:t>Structured</a:t>
            </a:r>
            <a:r>
              <a:rPr lang="nl-NL" dirty="0"/>
              <a:t>, </a:t>
            </a:r>
            <a:r>
              <a:rPr lang="nl-NL" dirty="0" err="1"/>
              <a:t>partitioned</a:t>
            </a:r>
            <a:r>
              <a:rPr lang="nl-NL" dirty="0"/>
              <a:t> development of [large] JET </a:t>
            </a:r>
            <a:r>
              <a:rPr lang="nl-NL" dirty="0" err="1"/>
              <a:t>applications</a:t>
            </a:r>
            <a:endParaRPr lang="nl-NL" dirty="0"/>
          </a:p>
          <a:p>
            <a:pPr lvl="1"/>
            <a:r>
              <a:rPr lang="nl-NL" dirty="0" err="1"/>
              <a:t>Loosely</a:t>
            </a:r>
            <a:r>
              <a:rPr lang="nl-NL" dirty="0"/>
              <a:t> </a:t>
            </a:r>
            <a:r>
              <a:rPr lang="nl-NL" dirty="0" err="1"/>
              <a:t>coupled</a:t>
            </a:r>
            <a:r>
              <a:rPr lang="nl-NL" dirty="0"/>
              <a:t> </a:t>
            </a:r>
            <a:r>
              <a:rPr lang="nl-NL" dirty="0" err="1"/>
              <a:t>components</a:t>
            </a:r>
            <a:r>
              <a:rPr lang="nl-NL" dirty="0"/>
              <a:t>  collaborating </a:t>
            </a:r>
            <a:r>
              <a:rPr lang="nl-NL" dirty="0" err="1"/>
              <a:t>through</a:t>
            </a:r>
            <a:r>
              <a:rPr lang="nl-NL" dirty="0"/>
              <a:t> interfaces </a:t>
            </a:r>
            <a:r>
              <a:rPr lang="nl-NL" dirty="0" err="1"/>
              <a:t>and</a:t>
            </a:r>
            <a:r>
              <a:rPr lang="nl-NL" dirty="0"/>
              <a:t> events</a:t>
            </a:r>
          </a:p>
          <a:p>
            <a:r>
              <a:rPr lang="nl-NL" dirty="0"/>
              <a:t>Microservices UI </a:t>
            </a:r>
            <a:r>
              <a:rPr lang="nl-NL" dirty="0" err="1"/>
              <a:t>Mashup</a:t>
            </a:r>
            <a:endParaRPr lang="nl-NL" dirty="0"/>
          </a:p>
          <a:p>
            <a:pPr lvl="1"/>
            <a:r>
              <a:rPr lang="nl-NL" dirty="0" err="1"/>
              <a:t>Each</a:t>
            </a:r>
            <a:r>
              <a:rPr lang="nl-NL" dirty="0"/>
              <a:t> microservice </a:t>
            </a:r>
            <a:r>
              <a:rPr lang="nl-NL" dirty="0" err="1"/>
              <a:t>provides</a:t>
            </a:r>
            <a:r>
              <a:rPr lang="nl-NL" dirty="0"/>
              <a:t> </a:t>
            </a:r>
            <a:r>
              <a:rPr lang="nl-NL" dirty="0" err="1"/>
              <a:t>its</a:t>
            </a:r>
            <a:r>
              <a:rPr lang="nl-NL" dirty="0"/>
              <a:t> </a:t>
            </a:r>
            <a:r>
              <a:rPr lang="nl-NL" dirty="0" err="1"/>
              <a:t>own</a:t>
            </a:r>
            <a:r>
              <a:rPr lang="nl-NL" dirty="0"/>
              <a:t> UI as a JET </a:t>
            </a:r>
            <a:r>
              <a:rPr lang="nl-NL" dirty="0" err="1"/>
              <a:t>WebComponents</a:t>
            </a:r>
            <a:endParaRPr lang="nl-NL" dirty="0"/>
          </a:p>
          <a:p>
            <a:pPr lvl="1"/>
            <a:r>
              <a:rPr lang="nl-NL" dirty="0"/>
              <a:t>These </a:t>
            </a:r>
            <a:r>
              <a:rPr lang="nl-NL" dirty="0" err="1"/>
              <a:t>UIs</a:t>
            </a:r>
            <a:r>
              <a:rPr lang="nl-NL" dirty="0"/>
              <a:t> are </a:t>
            </a:r>
            <a:r>
              <a:rPr lang="nl-NL" dirty="0" err="1"/>
              <a:t>merged</a:t>
            </a:r>
            <a:r>
              <a:rPr lang="nl-NL" dirty="0"/>
              <a:t> at </a:t>
            </a:r>
            <a:r>
              <a:rPr lang="nl-NL" dirty="0" err="1"/>
              <a:t>build</a:t>
            </a:r>
            <a:r>
              <a:rPr lang="nl-NL" dirty="0"/>
              <a:t>, </a:t>
            </a:r>
            <a:r>
              <a:rPr lang="nl-NL" dirty="0" err="1"/>
              <a:t>deploy</a:t>
            </a:r>
            <a:r>
              <a:rPr lang="nl-NL" dirty="0"/>
              <a:t> or even </a:t>
            </a:r>
            <a:r>
              <a:rPr lang="nl-NL" dirty="0" err="1"/>
              <a:t>runtime</a:t>
            </a:r>
            <a:endParaRPr lang="nl-NL" dirty="0"/>
          </a:p>
          <a:p>
            <a:r>
              <a:rPr lang="nl-NL" dirty="0"/>
              <a:t>JWCM – JET </a:t>
            </a:r>
            <a:r>
              <a:rPr lang="nl-NL" dirty="0" err="1"/>
              <a:t>WebComponent</a:t>
            </a:r>
            <a:r>
              <a:rPr lang="nl-NL" dirty="0"/>
              <a:t> Manager</a:t>
            </a:r>
          </a:p>
          <a:p>
            <a:pPr lvl="1"/>
            <a:r>
              <a:rPr lang="nl-NL" dirty="0" err="1"/>
              <a:t>Based</a:t>
            </a:r>
            <a:r>
              <a:rPr lang="nl-NL" dirty="0"/>
              <a:t> on jet-</a:t>
            </a:r>
            <a:r>
              <a:rPr lang="nl-NL" dirty="0" err="1"/>
              <a:t>webcomponents.json</a:t>
            </a:r>
            <a:endParaRPr lang="nl-NL" dirty="0"/>
          </a:p>
          <a:p>
            <a:pPr lvl="1"/>
            <a:r>
              <a:rPr lang="nl-NL" dirty="0" err="1"/>
              <a:t>Fetch</a:t>
            </a:r>
            <a:r>
              <a:rPr lang="nl-NL" dirty="0"/>
              <a:t> JET </a:t>
            </a:r>
            <a:r>
              <a:rPr lang="nl-NL" dirty="0" err="1"/>
              <a:t>WebComponent</a:t>
            </a:r>
            <a:r>
              <a:rPr lang="nl-NL" dirty="0"/>
              <a:t> resources at design time</a:t>
            </a:r>
          </a:p>
          <a:p>
            <a:pPr lvl="1"/>
            <a:r>
              <a:rPr lang="nl-NL" dirty="0" err="1"/>
              <a:t>Reload</a:t>
            </a:r>
            <a:r>
              <a:rPr lang="nl-NL" dirty="0"/>
              <a:t> JET </a:t>
            </a:r>
            <a:r>
              <a:rPr lang="nl-NL" dirty="0" err="1"/>
              <a:t>WebComponent</a:t>
            </a:r>
            <a:r>
              <a:rPr lang="nl-NL" dirty="0"/>
              <a:t> resources at design time (even GitHub </a:t>
            </a:r>
            <a:r>
              <a:rPr lang="nl-NL" dirty="0" err="1"/>
              <a:t>webhook</a:t>
            </a:r>
            <a:r>
              <a:rPr lang="nl-NL" dirty="0"/>
              <a:t>)</a:t>
            </a:r>
          </a:p>
          <a:p>
            <a:pPr lvl="1"/>
            <a:r>
              <a:rPr lang="nl-NL" dirty="0"/>
              <a:t>Live </a:t>
            </a:r>
            <a:r>
              <a:rPr lang="nl-NL" dirty="0" err="1"/>
              <a:t>fetch</a:t>
            </a:r>
            <a:r>
              <a:rPr lang="nl-NL" dirty="0"/>
              <a:t> JET </a:t>
            </a:r>
            <a:r>
              <a:rPr lang="nl-NL" dirty="0" err="1"/>
              <a:t>WebComponent</a:t>
            </a:r>
            <a:r>
              <a:rPr lang="nl-NL" dirty="0"/>
              <a:t> resources </a:t>
            </a:r>
            <a:r>
              <a:rPr lang="nl-NL" dirty="0" err="1"/>
              <a:t>from</a:t>
            </a:r>
            <a:r>
              <a:rPr lang="nl-NL" dirty="0"/>
              <a:t> live </a:t>
            </a:r>
            <a:r>
              <a:rPr lang="nl-NL" dirty="0" err="1"/>
              <a:t>endpoint</a:t>
            </a:r>
            <a:r>
              <a:rPr lang="nl-NL" dirty="0"/>
              <a:t> (as a close </a:t>
            </a:r>
            <a:r>
              <a:rPr lang="nl-NL" dirty="0" err="1"/>
              <a:t>to</a:t>
            </a:r>
            <a:r>
              <a:rPr lang="nl-NL" dirty="0"/>
              <a:t> a WSRP </a:t>
            </a:r>
            <a:r>
              <a:rPr lang="nl-NL" dirty="0" err="1"/>
              <a:t>Portlet</a:t>
            </a:r>
            <a:r>
              <a:rPr lang="nl-NL" dirty="0"/>
              <a:t> we </a:t>
            </a:r>
            <a:r>
              <a:rPr lang="nl-NL" dirty="0" err="1"/>
              <a:t>can</a:t>
            </a:r>
            <a:r>
              <a:rPr lang="nl-NL" dirty="0"/>
              <a:t> get)</a:t>
            </a:r>
          </a:p>
          <a:p>
            <a:endParaRPr lang="en-NL" dirty="0"/>
          </a:p>
        </p:txBody>
      </p:sp>
      <p:sp>
        <p:nvSpPr>
          <p:cNvPr id="4" name="Footer Placeholder 3">
            <a:extLst>
              <a:ext uri="{FF2B5EF4-FFF2-40B4-BE49-F238E27FC236}">
                <a16:creationId xmlns:a16="http://schemas.microsoft.com/office/drawing/2014/main" id="{61B213B4-7DB4-49CA-B509-0467B07D7D3A}"/>
              </a:ext>
            </a:extLst>
          </p:cNvPr>
          <p:cNvSpPr>
            <a:spLocks noGrp="1"/>
          </p:cNvSpPr>
          <p:nvPr>
            <p:ph type="ftr" sz="quarter" idx="11"/>
          </p:nvPr>
        </p:nvSpPr>
        <p:spPr/>
        <p:txBody>
          <a:bodyPr/>
          <a:lstStyle/>
          <a:p>
            <a:r>
              <a:rPr lang="en-US"/>
              <a:t>Creating, Publishing and Reusing an Oracle JET Composite</a:t>
            </a:r>
            <a:endParaRPr lang="nl-NL" dirty="0"/>
          </a:p>
        </p:txBody>
      </p:sp>
      <p:sp>
        <p:nvSpPr>
          <p:cNvPr id="5" name="Slide Number Placeholder 4">
            <a:extLst>
              <a:ext uri="{FF2B5EF4-FFF2-40B4-BE49-F238E27FC236}">
                <a16:creationId xmlns:a16="http://schemas.microsoft.com/office/drawing/2014/main" id="{3F74BB5D-A668-4828-A63D-6DF0AD8EF3EF}"/>
              </a:ext>
            </a:extLst>
          </p:cNvPr>
          <p:cNvSpPr>
            <a:spLocks noGrp="1"/>
          </p:cNvSpPr>
          <p:nvPr>
            <p:ph type="sldNum" sz="quarter" idx="12"/>
          </p:nvPr>
        </p:nvSpPr>
        <p:spPr/>
        <p:txBody>
          <a:bodyPr/>
          <a:lstStyle/>
          <a:p>
            <a:fld id="{14F1411D-0280-154F-AEAC-4C20B7AA46B2}" type="slidenum">
              <a:rPr lang="nl-NL" smtClean="0"/>
              <a:t>3</a:t>
            </a:fld>
            <a:endParaRPr lang="nl-NL"/>
          </a:p>
        </p:txBody>
      </p:sp>
      <p:pic>
        <p:nvPicPr>
          <p:cNvPr id="6" name="Picture 2" descr="Image result for share">
            <a:extLst>
              <a:ext uri="{FF2B5EF4-FFF2-40B4-BE49-F238E27FC236}">
                <a16:creationId xmlns:a16="http://schemas.microsoft.com/office/drawing/2014/main" id="{96ED9FFF-B35C-46B6-B822-17342C902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3716" y="935999"/>
            <a:ext cx="776232" cy="5400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B304695-AF68-4AB5-B810-AE764637D292}"/>
              </a:ext>
            </a:extLst>
          </p:cNvPr>
          <p:cNvPicPr>
            <a:picLocks noChangeAspect="1"/>
          </p:cNvPicPr>
          <p:nvPr/>
        </p:nvPicPr>
        <p:blipFill>
          <a:blip r:embed="rId3"/>
          <a:stretch>
            <a:fillRect/>
          </a:stretch>
        </p:blipFill>
        <p:spPr>
          <a:xfrm>
            <a:off x="6240758" y="2740701"/>
            <a:ext cx="2759242" cy="976752"/>
          </a:xfrm>
          <a:prstGeom prst="rect">
            <a:avLst/>
          </a:prstGeom>
        </p:spPr>
      </p:pic>
    </p:spTree>
    <p:extLst>
      <p:ext uri="{BB962C8B-B14F-4D97-AF65-F5344CB8AC3E}">
        <p14:creationId xmlns:p14="http://schemas.microsoft.com/office/powerpoint/2010/main" val="2223645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20600</TotalTime>
  <Words>427</Words>
  <Application>Microsoft Office PowerPoint</Application>
  <PresentationFormat>On-screen Show (16:9)</PresentationFormat>
  <Paragraphs>56</Paragraphs>
  <Slides>3</Slides>
  <Notes>2</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vt:i4>
      </vt:variant>
    </vt:vector>
  </HeadingPairs>
  <TitlesOfParts>
    <vt:vector size="9" baseType="lpstr">
      <vt:lpstr>Arial</vt:lpstr>
      <vt:lpstr>Arial Narrow</vt:lpstr>
      <vt:lpstr>Arial Unicode MS</vt:lpstr>
      <vt:lpstr>Calibri</vt:lpstr>
      <vt:lpstr>Office-thema</vt:lpstr>
      <vt:lpstr>AMIS_WIDESCREEN</vt:lpstr>
      <vt:lpstr>Oracle JavaScript Extension Toolkit Web Components Bring Agility to App Development</vt:lpstr>
      <vt:lpstr>JET Web Component</vt:lpstr>
      <vt:lpstr>Importance of JET WebComponents</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442</cp:revision>
  <dcterms:created xsi:type="dcterms:W3CDTF">2017-09-25T11:59:01Z</dcterms:created>
  <dcterms:modified xsi:type="dcterms:W3CDTF">2018-10-06T04:56:16Z</dcterms:modified>
</cp:coreProperties>
</file>